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2" r:id="rId4"/>
    <p:sldId id="260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рдкович Евгений Аркадьевич" initials="МЕА" lastIdx="12" clrIdx="0">
    <p:extLst>
      <p:ext uri="{19B8F6BF-5375-455C-9EA6-DF929625EA0E}">
        <p15:presenceInfo xmlns:p15="http://schemas.microsoft.com/office/powerpoint/2012/main" userId="S-1-5-21-4038752428-3609534007-3907679172-11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902"/>
    <a:srgbClr val="C7B98B"/>
    <a:srgbClr val="9E7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60" autoAdjust="0"/>
    <p:restoredTop sz="94605"/>
  </p:normalViewPr>
  <p:slideViewPr>
    <p:cSldViewPr snapToGrid="0"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g object 16"/>
          <p:cNvSpPr/>
          <p:nvPr/>
        </p:nvSpPr>
        <p:spPr>
          <a:xfrm>
            <a:off x="359661" y="260604"/>
            <a:ext cx="1542292" cy="251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8"/>
            <a:ext cx="3977641" cy="452628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g object 16"/>
          <p:cNvSpPr/>
          <p:nvPr/>
        </p:nvSpPr>
        <p:spPr>
          <a:xfrm>
            <a:off x="359661" y="260604"/>
            <a:ext cx="1542292" cy="251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0175" y="248158"/>
            <a:ext cx="8883650" cy="26924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7336195" y="6467347"/>
            <a:ext cx="1542290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8708" y="383623"/>
            <a:ext cx="8883651" cy="269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15874" y="1116024"/>
            <a:ext cx="8512251" cy="1391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2792" y="6579609"/>
            <a:ext cx="191047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38100">
              <a:defRPr sz="10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sng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8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-4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/>
          <p:cNvSpPr/>
          <p:nvPr/>
        </p:nvSpPr>
        <p:spPr>
          <a:xfrm flipH="1">
            <a:off x="0" y="-1"/>
            <a:ext cx="9144002" cy="6858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" name="object 4"/>
          <p:cNvSpPr/>
          <p:nvPr/>
        </p:nvSpPr>
        <p:spPr>
          <a:xfrm>
            <a:off x="-2" y="8878"/>
            <a:ext cx="6971541" cy="6858000"/>
          </a:xfrm>
          <a:prstGeom prst="rect">
            <a:avLst/>
          </a:prstGeom>
          <a:gradFill>
            <a:gsLst>
              <a:gs pos="0">
                <a:srgbClr val="2B2118"/>
              </a:gs>
              <a:gs pos="100000">
                <a:srgbClr val="5F544D"/>
              </a:gs>
            </a:gsLst>
            <a:lin ang="14405929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9" name="object 7"/>
          <p:cNvSpPr txBox="1"/>
          <p:nvPr/>
        </p:nvSpPr>
        <p:spPr>
          <a:xfrm>
            <a:off x="315872" y="5267389"/>
            <a:ext cx="3332849" cy="246221"/>
          </a:xfrm>
          <a:prstGeom prst="rect">
            <a:avLst/>
          </a:prstGeom>
          <a:ln w="19050">
            <a:solidFill>
              <a:srgbClr val="FFF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100"/>
              </a:spcBef>
              <a:defRPr sz="1600" i="1" spc="-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Подгруппа:  </a:t>
            </a:r>
            <a:r>
              <a:rPr lang="ru-RU" i="0" dirty="0"/>
              <a:t>ЭКБ</a:t>
            </a:r>
            <a:endParaRPr i="0" dirty="0"/>
          </a:p>
        </p:txBody>
      </p:sp>
      <p:sp>
        <p:nvSpPr>
          <p:cNvPr id="70" name="object 8"/>
          <p:cNvSpPr txBox="1">
            <a:spLocks noGrp="1"/>
          </p:cNvSpPr>
          <p:nvPr>
            <p:ph type="title"/>
          </p:nvPr>
        </p:nvSpPr>
        <p:spPr>
          <a:xfrm>
            <a:off x="315873" y="1481161"/>
            <a:ext cx="6289678" cy="206797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800" b="1" u="sng" dirty="0">
                <a:solidFill>
                  <a:schemeClr val="bg1">
                    <a:lumMod val="95000"/>
                  </a:schemeClr>
                </a:solidFill>
              </a:rPr>
              <a:t>Комплексный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проект</a:t>
            </a:r>
            <a:r>
              <a:rPr sz="1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«Разработка и освоение серийного производства чип-резисторов, соответствующих требованиям стандарта AEC-Q200, экологических директив по ограничению содержания вредных веществ, обладающих стойкостью к статическому разряду и импульсным нагрузкам», шифр «Чип-ЭР»</a:t>
            </a:r>
          </a:p>
        </p:txBody>
      </p:sp>
      <p:sp>
        <p:nvSpPr>
          <p:cNvPr id="71" name="object 9"/>
          <p:cNvSpPr txBox="1"/>
          <p:nvPr/>
        </p:nvSpPr>
        <p:spPr>
          <a:xfrm>
            <a:off x="315874" y="3886489"/>
            <a:ext cx="665566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в </a:t>
            </a:r>
            <a:r>
              <a:rPr spc="4" dirty="0" err="1"/>
              <a:t>рамках</a:t>
            </a:r>
            <a:r>
              <a:rPr spc="4" dirty="0"/>
              <a:t> </a:t>
            </a:r>
            <a:r>
              <a:rPr spc="-4" dirty="0" err="1"/>
              <a:t>реализации</a:t>
            </a:r>
            <a:r>
              <a:rPr spc="-4" dirty="0"/>
              <a:t> </a:t>
            </a:r>
            <a:r>
              <a:rPr spc="-16" dirty="0" err="1"/>
              <a:t>государственной</a:t>
            </a:r>
            <a:r>
              <a:rPr dirty="0"/>
              <a:t> </a:t>
            </a:r>
            <a:r>
              <a:rPr spc="-4" dirty="0" err="1"/>
              <a:t>программы</a:t>
            </a:r>
            <a:endParaRPr spc="-4" dirty="0"/>
          </a:p>
          <a:p>
            <a:pPr marR="371475" indent="12700">
              <a:defRPr sz="2000" spc="-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«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spc="-12" dirty="0" err="1"/>
              <a:t>электронной</a:t>
            </a:r>
            <a:r>
              <a:rPr spc="-12" dirty="0"/>
              <a:t> </a:t>
            </a:r>
            <a:r>
              <a:rPr spc="0" dirty="0"/>
              <a:t>и </a:t>
            </a:r>
            <a:r>
              <a:rPr spc="-12" dirty="0" err="1"/>
              <a:t>радиоэлектронной</a:t>
            </a:r>
            <a:r>
              <a:rPr spc="-12" dirty="0"/>
              <a:t>  </a:t>
            </a:r>
            <a:r>
              <a:rPr spc="-12" dirty="0" err="1"/>
              <a:t>промышленности</a:t>
            </a:r>
            <a:r>
              <a:rPr spc="-12" dirty="0"/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205BAE-4DED-2048-632E-54E14A040C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829" y="339482"/>
            <a:ext cx="1606804" cy="268042"/>
          </a:xfrm>
          <a:prstGeom prst="rect">
            <a:avLst/>
          </a:prstGeom>
        </p:spPr>
      </p:pic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899AC93F-D620-B491-B8ED-4E0231D7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71" y="339482"/>
            <a:ext cx="1299650" cy="33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 txBox="1">
            <a:spLocks noGrp="1"/>
          </p:cNvSpPr>
          <p:nvPr>
            <p:ph type="sldNum" sz="quarter" idx="4294967295"/>
          </p:nvPr>
        </p:nvSpPr>
        <p:spPr>
          <a:xfrm>
            <a:off x="4508500" y="6569905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/>
          </a:lstStyle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78" name="object 5"/>
          <p:cNvSpPr txBox="1"/>
          <p:nvPr/>
        </p:nvSpPr>
        <p:spPr>
          <a:xfrm>
            <a:off x="4448014" y="609978"/>
            <a:ext cx="446916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b="1" spc="-10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>
                <a:solidFill>
                  <a:srgbClr val="9E7F5F"/>
                </a:solidFill>
              </a:rPr>
              <a:t>Область</a:t>
            </a:r>
            <a:r>
              <a:rPr sz="1400" dirty="0">
                <a:solidFill>
                  <a:srgbClr val="9E7F5F"/>
                </a:solidFill>
              </a:rPr>
              <a:t> </a:t>
            </a:r>
            <a:r>
              <a:rPr sz="1400" spc="0" dirty="0" err="1">
                <a:solidFill>
                  <a:srgbClr val="9E7F5F"/>
                </a:solidFill>
              </a:rPr>
              <a:t>применения</a:t>
            </a:r>
            <a:endParaRPr lang="ru-RU" sz="1200" spc="-5" dirty="0">
              <a:solidFill>
                <a:srgbClr val="7E7E7E"/>
              </a:solidFill>
              <a:latin typeface="Arial"/>
              <a:cs typeface="Arial"/>
            </a:endParaRPr>
          </a:p>
        </p:txBody>
      </p:sp>
      <p:sp>
        <p:nvSpPr>
          <p:cNvPr id="79" name="object 6"/>
          <p:cNvSpPr txBox="1"/>
          <p:nvPr/>
        </p:nvSpPr>
        <p:spPr>
          <a:xfrm>
            <a:off x="323670" y="614808"/>
            <a:ext cx="400068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b="1" spc="-5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Перечень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spc="-10" dirty="0" err="1">
                <a:solidFill>
                  <a:srgbClr val="9E7F5F"/>
                </a:solidFill>
              </a:rPr>
              <a:t>разрабатываемых</a:t>
            </a:r>
            <a:r>
              <a:rPr spc="-25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продуктов</a:t>
            </a:r>
            <a:endParaRPr dirty="0">
              <a:solidFill>
                <a:srgbClr val="9E7F5F"/>
              </a:solidFill>
            </a:endParaRPr>
          </a:p>
        </p:txBody>
      </p:sp>
      <p:sp>
        <p:nvSpPr>
          <p:cNvPr id="81" name="object 8"/>
          <p:cNvSpPr txBox="1"/>
          <p:nvPr/>
        </p:nvSpPr>
        <p:spPr>
          <a:xfrm>
            <a:off x="481135" y="4589158"/>
            <a:ext cx="212925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 b="1" spc="-5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Кооперация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spc="0" dirty="0" err="1">
                <a:solidFill>
                  <a:srgbClr val="9E7F5F"/>
                </a:solidFill>
              </a:rPr>
              <a:t>по</a:t>
            </a:r>
            <a:r>
              <a:rPr spc="-70" dirty="0">
                <a:solidFill>
                  <a:srgbClr val="9E7F5F"/>
                </a:solidFill>
              </a:rPr>
              <a:t> </a:t>
            </a:r>
            <a:r>
              <a:rPr spc="0" dirty="0" err="1">
                <a:solidFill>
                  <a:srgbClr val="9E7F5F"/>
                </a:solidFill>
              </a:rPr>
              <a:t>проекту</a:t>
            </a:r>
            <a:endParaRPr spc="0" dirty="0">
              <a:solidFill>
                <a:srgbClr val="9E7F5F"/>
              </a:solidFill>
            </a:endParaRPr>
          </a:p>
        </p:txBody>
      </p:sp>
      <p:sp>
        <p:nvSpPr>
          <p:cNvPr id="86" name="Линия"/>
          <p:cNvSpPr/>
          <p:nvPr/>
        </p:nvSpPr>
        <p:spPr>
          <a:xfrm>
            <a:off x="-7722" y="538571"/>
            <a:ext cx="4401378" cy="2"/>
          </a:xfrm>
          <a:prstGeom prst="line">
            <a:avLst/>
          </a:prstGeom>
          <a:ln w="63500">
            <a:solidFill>
              <a:srgbClr val="C7B98B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Технический облик продукта (ов)">
            <a:extLst>
              <a:ext uri="{FF2B5EF4-FFF2-40B4-BE49-F238E27FC236}">
                <a16:creationId xmlns:a16="http://schemas.microsoft.com/office/drawing/2014/main" id="{928C77C6-5597-3523-86A9-2C733B74187E}"/>
              </a:ext>
            </a:extLst>
          </p:cNvPr>
          <p:cNvSpPr txBox="1"/>
          <p:nvPr/>
        </p:nvSpPr>
        <p:spPr>
          <a:xfrm>
            <a:off x="190004" y="27511"/>
            <a:ext cx="893227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200" dirty="0"/>
              <a:t>ТЕХНИЧЕСКИЙ ОБЛИК </a:t>
            </a:r>
            <a:br>
              <a:rPr lang="ru-RU" sz="1200" dirty="0"/>
            </a:br>
            <a:r>
              <a:rPr lang="ru-RU" sz="1200" dirty="0"/>
              <a:t>ПРОДУКТА (-ОВ)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D3931-5270-79B0-13AC-769E42432577}"/>
              </a:ext>
            </a:extLst>
          </p:cNvPr>
          <p:cNvSpPr txBox="1"/>
          <p:nvPr/>
        </p:nvSpPr>
        <p:spPr>
          <a:xfrm>
            <a:off x="350816" y="4977443"/>
            <a:ext cx="7283561" cy="892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sz="1300" dirty="0">
              <a:effectLst/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00" dirty="0"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ru-RU" sz="13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ООО «РЦ «АСКОН-Поволжье и других поставщиков - предоставление неисключительных лицензий и других услуг.</a:t>
            </a:r>
            <a:endParaRPr lang="en-US" sz="1300" dirty="0">
              <a:effectLst/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Привлечение соисполнителей для выполнения комплексного проекта не планируется</a:t>
            </a:r>
            <a:r>
              <a:rPr lang="ru-RU" sz="13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.</a:t>
            </a:r>
            <a:endParaRPr lang="ru-RU" sz="1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A2E8D1-6C4E-6CE9-7CAA-1A870E02CA73}"/>
              </a:ext>
            </a:extLst>
          </p:cNvPr>
          <p:cNvSpPr txBox="1"/>
          <p:nvPr/>
        </p:nvSpPr>
        <p:spPr>
          <a:xfrm>
            <a:off x="4279894" y="865936"/>
            <a:ext cx="4602667" cy="3093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alibri"/>
                <a:cs typeface="Arial" panose="020B0604020202020204" pitchFamily="34" charset="0"/>
              </a:rPr>
              <a:t>Отраслевая принадлежность: авиационная, автомобильная, радиоэлектронная, телекоммуникационная, измерительная техника, а также медицинское и промышленное оборудование гражданского назначения.</a:t>
            </a:r>
            <a:endParaRPr lang="en-US" sz="1300" dirty="0">
              <a:latin typeface="Calibri"/>
              <a:cs typeface="Arial" panose="020B0604020202020204" pitchFamily="34" charset="0"/>
            </a:endParaRPr>
          </a:p>
          <a:p>
            <a:pPr algn="just"/>
            <a:endParaRPr lang="en-US" sz="1300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ru-RU" sz="1300" dirty="0">
                <a:latin typeface="+mn-lt"/>
                <a:cs typeface="Arial" panose="020B0604020202020204" pitchFamily="34" charset="0"/>
              </a:rPr>
              <a:t>Разрабатываемые резисторы предназначены для работы в электрических цепях постоянного, переменного и импульсного токов с учетом дополнительных требований по температурным характеристикам, устойчивости к внешнему воздействию и различным параметрам безопасности. </a:t>
            </a:r>
            <a:endParaRPr lang="en-US" sz="1300" dirty="0">
              <a:latin typeface="+mn-lt"/>
              <a:cs typeface="Arial" panose="020B0604020202020204" pitchFamily="34" charset="0"/>
            </a:endParaRPr>
          </a:p>
          <a:p>
            <a:pPr algn="just"/>
            <a:endParaRPr lang="en-US" sz="1300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ru-RU" sz="1300" dirty="0">
                <a:latin typeface="+mn-lt"/>
                <a:cs typeface="Arial" panose="020B0604020202020204" pitchFamily="34" charset="0"/>
              </a:rPr>
              <a:t>Разрабатываемы изделия предназначены для потребительских сегментов рынка B2B и B2G, в том числе для предприятий от которых получены гарантийные письма. </a:t>
            </a:r>
          </a:p>
          <a:p>
            <a:pPr algn="just"/>
            <a:endParaRPr lang="ru-RU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F8C092-2CD3-C115-5602-D0AA291E941D}"/>
              </a:ext>
            </a:extLst>
          </p:cNvPr>
          <p:cNvSpPr txBox="1"/>
          <p:nvPr/>
        </p:nvSpPr>
        <p:spPr>
          <a:xfrm>
            <a:off x="284071" y="2984738"/>
            <a:ext cx="3860143" cy="1492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300" dirty="0">
                <a:latin typeface="+mn-lt"/>
                <a:cs typeface="Arial" panose="020B0604020202020204" pitchFamily="34" charset="0"/>
              </a:rPr>
              <a:t>Объёмы потребления данной продукции в шт. ежегодно:</a:t>
            </a:r>
          </a:p>
          <a:p>
            <a:r>
              <a:rPr lang="ru-RU" sz="1300" dirty="0">
                <a:latin typeface="+mn-lt"/>
                <a:cs typeface="Arial" panose="020B0604020202020204" pitchFamily="34" charset="0"/>
              </a:rPr>
              <a:t> - на внутреннем не менее </a:t>
            </a:r>
            <a:r>
              <a:rPr lang="en-US" sz="1300" dirty="0">
                <a:latin typeface="+mn-lt"/>
                <a:cs typeface="Arial" panose="020B0604020202020204" pitchFamily="34" charset="0"/>
              </a:rPr>
              <a:t>14</a:t>
            </a:r>
            <a:r>
              <a:rPr lang="ru-RU" sz="1300" dirty="0">
                <a:latin typeface="+mn-lt"/>
                <a:cs typeface="Arial" panose="020B0604020202020204" pitchFamily="34" charset="0"/>
              </a:rPr>
              <a:t> млн. шт. ;</a:t>
            </a:r>
          </a:p>
          <a:p>
            <a:r>
              <a:rPr lang="ru-RU" sz="1300" dirty="0">
                <a:latin typeface="+mn-lt"/>
                <a:cs typeface="Arial" panose="020B0604020202020204" pitchFamily="34" charset="0"/>
              </a:rPr>
              <a:t> - на внешнем рынках не мене </a:t>
            </a:r>
            <a:r>
              <a:rPr lang="en-US" sz="1300" dirty="0">
                <a:latin typeface="+mn-lt"/>
                <a:cs typeface="Arial" panose="020B0604020202020204" pitchFamily="34" charset="0"/>
              </a:rPr>
              <a:t>20</a:t>
            </a:r>
            <a:r>
              <a:rPr lang="ru-RU" sz="1300" dirty="0">
                <a:latin typeface="+mn-lt"/>
                <a:cs typeface="Arial" panose="020B0604020202020204" pitchFamily="34" charset="0"/>
              </a:rPr>
              <a:t> млн. шт. (доступном для анализа)*</a:t>
            </a:r>
          </a:p>
          <a:p>
            <a:r>
              <a:rPr lang="ru-RU" sz="1300" dirty="0">
                <a:latin typeface="+mn-lt"/>
                <a:cs typeface="Arial" panose="020B0604020202020204" pitchFamily="34" charset="0"/>
              </a:rPr>
              <a:t>* В оценке использовались результаты опроса потребителей и </a:t>
            </a:r>
            <a:r>
              <a:rPr lang="ru-RU" sz="1300" dirty="0" err="1">
                <a:latin typeface="+mn-lt"/>
                <a:cs typeface="Arial" panose="020B0604020202020204" pitchFamily="34" charset="0"/>
              </a:rPr>
              <a:t>дистрибьютеров</a:t>
            </a:r>
            <a:endParaRPr lang="ru-RU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362AE-5FB8-EB75-0F5B-700AAC0D0443}"/>
              </a:ext>
            </a:extLst>
          </p:cNvPr>
          <p:cNvSpPr txBox="1"/>
          <p:nvPr/>
        </p:nvSpPr>
        <p:spPr>
          <a:xfrm>
            <a:off x="225565" y="854432"/>
            <a:ext cx="4047996" cy="1892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341902"/>
                </a:solidFill>
                <a:latin typeface="+mn-lt"/>
                <a:cs typeface="Arial" panose="020B0604020202020204" pitchFamily="34" charset="0"/>
                <a:sym typeface="Arial"/>
              </a:rPr>
              <a:t>Чип-резисторы</a:t>
            </a:r>
            <a:r>
              <a:rPr lang="ru-RU" sz="1300" dirty="0">
                <a:solidFill>
                  <a:srgbClr val="341902"/>
                </a:solidFill>
                <a:latin typeface="+mn-lt"/>
                <a:cs typeface="Arial" panose="020B0604020202020204" pitchFamily="34" charset="0"/>
                <a:sym typeface="Arial"/>
              </a:rPr>
              <a:t>, соответствующие требованиям стандарта AEC-Q200, экологических директив по ограничению содержания вредных веществ, обладающих стойкостью к статическому разряду и импульсным нагрузкам. Базовая конструкция резисторов состоит из керамической подложки с нанесенными резистивным и планарными проводниковыми слоями, а также со слоями защитных материалов. </a:t>
            </a:r>
            <a:endParaRPr lang="ru-RU" sz="1300" dirty="0">
              <a:solidFill>
                <a:srgbClr val="341902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хнический облик продукта (ов)">
            <a:extLst>
              <a:ext uri="{FF2B5EF4-FFF2-40B4-BE49-F238E27FC236}">
                <a16:creationId xmlns:a16="http://schemas.microsoft.com/office/drawing/2014/main" id="{EBD6B36C-291D-4F64-B8B2-7066C4E33134}"/>
              </a:ext>
            </a:extLst>
          </p:cNvPr>
          <p:cNvSpPr txBox="1"/>
          <p:nvPr/>
        </p:nvSpPr>
        <p:spPr>
          <a:xfrm>
            <a:off x="190004" y="27511"/>
            <a:ext cx="893227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200" dirty="0"/>
              <a:t>КОНКУРЕНТОСПОСОБНОСТЬ ПРОДУКЦИИ, СОЗДАВАЕМОЙ В РАМКАХ КОМПЛЕКСНОГО ПРОЕКТА, ОТНОСИТЕЛЬНО АНАЛОГОВ (ЗАРУБЕЖНЫХ И (ИЛИ) РОССИЙСКИХ В ЗАВИСИМОСТИ ОТ ИХ НАЛИЧИЯ)</a:t>
            </a:r>
          </a:p>
        </p:txBody>
      </p:sp>
      <p:sp>
        <p:nvSpPr>
          <p:cNvPr id="6" name="Линия">
            <a:extLst>
              <a:ext uri="{FF2B5EF4-FFF2-40B4-BE49-F238E27FC236}">
                <a16:creationId xmlns:a16="http://schemas.microsoft.com/office/drawing/2014/main" id="{7E1B58DC-8734-4FB7-9CEB-8734B48FB5F9}"/>
              </a:ext>
            </a:extLst>
          </p:cNvPr>
          <p:cNvSpPr/>
          <p:nvPr/>
        </p:nvSpPr>
        <p:spPr>
          <a:xfrm>
            <a:off x="-7722" y="538571"/>
            <a:ext cx="4401378" cy="2"/>
          </a:xfrm>
          <a:prstGeom prst="line">
            <a:avLst/>
          </a:prstGeom>
          <a:ln w="63500">
            <a:solidFill>
              <a:srgbClr val="C7B98B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Прямоугольник">
            <a:extLst>
              <a:ext uri="{FF2B5EF4-FFF2-40B4-BE49-F238E27FC236}">
                <a16:creationId xmlns:a16="http://schemas.microsoft.com/office/drawing/2014/main" id="{61732A62-0538-40F6-9D52-A141F51B7A6B}"/>
              </a:ext>
            </a:extLst>
          </p:cNvPr>
          <p:cNvSpPr/>
          <p:nvPr/>
        </p:nvSpPr>
        <p:spPr>
          <a:xfrm>
            <a:off x="205244" y="4819620"/>
            <a:ext cx="8775865" cy="1301906"/>
          </a:xfrm>
          <a:prstGeom prst="rect">
            <a:avLst/>
          </a:prstGeom>
          <a:solidFill>
            <a:srgbClr val="E3DFD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sz="1200"/>
          </a:p>
        </p:txBody>
      </p:sp>
      <p:sp>
        <p:nvSpPr>
          <p:cNvPr id="22" name="Объем продаж на дату окончания конкурсного проекта">
            <a:extLst>
              <a:ext uri="{FF2B5EF4-FFF2-40B4-BE49-F238E27FC236}">
                <a16:creationId xmlns:a16="http://schemas.microsoft.com/office/drawing/2014/main" id="{951A8AB2-A3E5-49F2-83B1-2833121AC8CB}"/>
              </a:ext>
            </a:extLst>
          </p:cNvPr>
          <p:cNvSpPr txBox="1"/>
          <p:nvPr/>
        </p:nvSpPr>
        <p:spPr>
          <a:xfrm>
            <a:off x="363054" y="5100614"/>
            <a:ext cx="296928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2000"/>
              </a:lnSpc>
              <a:spcBef>
                <a:spcPts val="600"/>
              </a:spcBef>
              <a:defRPr sz="1400" b="1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200" dirty="0">
                <a:solidFill>
                  <a:srgbClr val="9E7F5F"/>
                </a:solidFill>
              </a:rPr>
              <a:t>Применение продукции, </a:t>
            </a:r>
            <a:br>
              <a:rPr lang="ru-RU" sz="1200" dirty="0">
                <a:solidFill>
                  <a:srgbClr val="9E7F5F"/>
                </a:solidFill>
              </a:rPr>
            </a:br>
            <a:r>
              <a:rPr lang="ru-RU" sz="1200" dirty="0">
                <a:solidFill>
                  <a:srgbClr val="9E7F5F"/>
                </a:solidFill>
              </a:rPr>
              <a:t>включенной в реестр </a:t>
            </a:r>
            <a:br>
              <a:rPr lang="ru-RU" sz="1200" dirty="0">
                <a:solidFill>
                  <a:srgbClr val="9E7F5F"/>
                </a:solidFill>
              </a:rPr>
            </a:br>
            <a:r>
              <a:rPr lang="ru-RU" sz="1200" dirty="0">
                <a:solidFill>
                  <a:srgbClr val="9E7F5F"/>
                </a:solidFill>
              </a:rPr>
              <a:t>российской </a:t>
            </a:r>
            <a:br>
              <a:rPr lang="ru-RU" sz="1200" dirty="0">
                <a:solidFill>
                  <a:srgbClr val="9E7F5F"/>
                </a:solidFill>
              </a:rPr>
            </a:br>
            <a:r>
              <a:rPr lang="ru-RU" sz="1200" dirty="0">
                <a:solidFill>
                  <a:srgbClr val="9E7F5F"/>
                </a:solidFill>
              </a:rPr>
              <a:t>радиоэлектронной </a:t>
            </a:r>
            <a:br>
              <a:rPr lang="ru-RU" sz="1200" dirty="0">
                <a:solidFill>
                  <a:srgbClr val="9E7F5F"/>
                </a:solidFill>
              </a:rPr>
            </a:br>
            <a:r>
              <a:rPr lang="ru-RU" sz="1200" dirty="0">
                <a:solidFill>
                  <a:srgbClr val="9E7F5F"/>
                </a:solidFill>
              </a:rPr>
              <a:t>продукции</a:t>
            </a:r>
            <a:endParaRPr sz="1200" dirty="0">
              <a:solidFill>
                <a:srgbClr val="9E7F5F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4E9F9D9-D4C8-2727-E4D8-2F732C4F1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16911"/>
              </p:ext>
            </p:extLst>
          </p:nvPr>
        </p:nvGraphicFramePr>
        <p:xfrm>
          <a:off x="257696" y="789710"/>
          <a:ext cx="8690360" cy="39131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09206">
                  <a:extLst>
                    <a:ext uri="{9D8B030D-6E8A-4147-A177-3AD203B41FA5}">
                      <a16:colId xmlns:a16="http://schemas.microsoft.com/office/drawing/2014/main" val="3349023884"/>
                    </a:ext>
                  </a:extLst>
                </a:gridCol>
                <a:gridCol w="1878676">
                  <a:extLst>
                    <a:ext uri="{9D8B030D-6E8A-4147-A177-3AD203B41FA5}">
                      <a16:colId xmlns:a16="http://schemas.microsoft.com/office/drawing/2014/main" val="1137411929"/>
                    </a:ext>
                  </a:extLst>
                </a:gridCol>
                <a:gridCol w="1986742">
                  <a:extLst>
                    <a:ext uri="{9D8B030D-6E8A-4147-A177-3AD203B41FA5}">
                      <a16:colId xmlns:a16="http://schemas.microsoft.com/office/drawing/2014/main" val="3707396824"/>
                    </a:ext>
                  </a:extLst>
                </a:gridCol>
                <a:gridCol w="1815736">
                  <a:extLst>
                    <a:ext uri="{9D8B030D-6E8A-4147-A177-3AD203B41FA5}">
                      <a16:colId xmlns:a16="http://schemas.microsoft.com/office/drawing/2014/main" val="4132048415"/>
                    </a:ext>
                  </a:extLst>
                </a:gridCol>
              </a:tblGrid>
              <a:tr h="38754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 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комплексного проекта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 1 </a:t>
                      </a:r>
                    </a:p>
                    <a:p>
                      <a:pPr marL="0" marR="0" lvl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1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Panasonic ERJ 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9E7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 2 </a:t>
                      </a:r>
                    </a:p>
                    <a:p>
                      <a:pPr algn="ctr"/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1" i="0" u="none" strike="noStrike" cap="none" spc="-4" baseline="0" dirty="0" err="1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Yageo</a:t>
                      </a:r>
                      <a:r>
                        <a:rPr lang="en-US" sz="1000" b="1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SR</a:t>
                      </a:r>
                      <a:r>
                        <a:rPr lang="ru-RU" sz="105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520623"/>
                  </a:ext>
                </a:extLst>
              </a:tr>
              <a:tr h="324909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Типоразмер </a:t>
                      </a:r>
                      <a:endParaRPr lang="ru-RU" sz="10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0402-2512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0402-2512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0402-2512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09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Диапазон значений номинального сопротивления </a:t>
                      </a:r>
                      <a:endParaRPr lang="ru-RU" sz="10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 Ом – 10 МОм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 Ом – 10 МОм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381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 Ом – 10 МОм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9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Допускаемое отклонение сопротивления </a:t>
                      </a:r>
                      <a:endParaRPr lang="ru-RU" sz="10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±(0,5 – 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5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 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81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±(0,5 – 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5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 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81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±(0,5 – 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 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27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Допускаемое отклонение сопротивления для резисторов без подгонки</a:t>
                      </a:r>
                      <a:endParaRPr lang="ru-RU" sz="10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±(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10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– 20) 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%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381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381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9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Температурный коэффициент сопротивления в диапазоне сопротивлений от 100 Ом до 10 МОм, ×10</a:t>
                      </a:r>
                      <a:r>
                        <a:rPr lang="ru-RU" sz="1000" b="0" i="0" u="none" strike="noStrike" cap="none" spc="-4" baseline="3000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-6</a:t>
                      </a:r>
                      <a:r>
                        <a:rPr lang="en-US" sz="1000" b="0" i="0" u="none" strike="noStrike" cap="none" spc="-4" baseline="3000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 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°С</a:t>
                      </a:r>
                      <a:r>
                        <a:rPr lang="ru-RU" sz="1000" b="0" i="0" u="none" strike="noStrike" cap="none" spc="-4" baseline="3000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-1</a:t>
                      </a:r>
                      <a:endParaRPr lang="ru-RU" sz="10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±50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</a:t>
                      </a: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±</a:t>
                      </a:r>
                      <a:r>
                        <a:rPr lang="en-US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63329"/>
                  </a:ext>
                </a:extLst>
              </a:tr>
              <a:tr h="37319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Стойкость к импульсным нагрузкам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lang="ru-RU" sz="1000" b="1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000" b="1" i="0" u="none" strike="noStrike" cap="none" spc="-4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имп</a:t>
                      </a:r>
                      <a:r>
                        <a:rPr lang="ru-RU" sz="1000" b="1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= (3-100) Вт</a:t>
                      </a:r>
                    </a:p>
                    <a:p>
                      <a:pPr algn="ctr"/>
                      <a:r>
                        <a:rPr lang="ru-RU" sz="1000" b="1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τ = 1 </a:t>
                      </a:r>
                      <a:r>
                        <a:rPr lang="ru-RU" sz="1000" b="1" i="0" u="none" strike="noStrike" cap="none" spc="-4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мсек</a:t>
                      </a:r>
                      <a:endParaRPr lang="ru-RU" sz="1000" b="1" i="0" u="none" strike="noStrike" cap="none" spc="-4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en-US" sz="1000" b="1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T</a:t>
                      </a:r>
                      <a:r>
                        <a:rPr lang="ru-RU" sz="1000" b="1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=10 сек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000" b="0" i="0" u="none" strike="noStrike" cap="none" spc="-4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имп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= (3-100) Вт</a:t>
                      </a:r>
                    </a:p>
                    <a:p>
                      <a:pPr algn="ctr"/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τ = 1 </a:t>
                      </a:r>
                      <a:r>
                        <a:rPr lang="ru-RU" sz="1000" b="0" i="0" u="none" strike="noStrike" cap="none" spc="-4" baseline="0" dirty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мсек</a:t>
                      </a:r>
                      <a:endParaRPr lang="ru-RU" sz="1000" b="0" i="0" u="none" strike="noStrike" cap="none" spc="-4" baseline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T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=10 сек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7480041"/>
                  </a:ext>
                </a:extLst>
              </a:tr>
              <a:tr h="516725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Соответствие экологическим директивам по ограничению содержания вредных веществ</a:t>
                      </a:r>
                      <a:endParaRPr lang="ru-RU" sz="10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B9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95965"/>
                  </a:ext>
                </a:extLst>
              </a:tr>
              <a:tr h="516725">
                <a:tc>
                  <a:txBody>
                    <a:bodyPr/>
                    <a:lstStyle/>
                    <a:p>
                      <a:pPr marL="0" marR="0" lvl="0" indent="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Соответствие требованиям стандарта 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AEC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Q</a:t>
                      </a:r>
                      <a:r>
                        <a:rPr lang="ru-RU" sz="1000" b="0" i="0" u="none" strike="noStrike" cap="none" spc="-4" baseline="0" dirty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200 в части стойкости к воздействию 1000 </a:t>
                      </a:r>
                      <a:r>
                        <a:rPr lang="ru-RU" sz="1000" b="0" i="0" u="none" strike="noStrike" cap="none" spc="-4" baseline="0" dirty="0" err="1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термоциклов</a:t>
                      </a:r>
                      <a:endParaRPr lang="ru-RU" sz="10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7737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34640" y="5165048"/>
            <a:ext cx="58521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Создаваемая продукция относится к изделиям электронной техники (комплектующим изделиям) и её конструкция не предусматривает использование компонентов, включенных в единый реестр российской радиоэлектронной продукции, созданный в соответствии с пунктом 1 постановления Правительства Российской Федерации от 10 июля 2019 г. № 878, а также аналогичных компонентов иностранного производства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447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bject 4"/>
          <p:cNvSpPr txBox="1"/>
          <p:nvPr/>
        </p:nvSpPr>
        <p:spPr>
          <a:xfrm>
            <a:off x="368298" y="619504"/>
            <a:ext cx="304923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400" b="1" spc="-7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Сроки</a:t>
            </a:r>
            <a:r>
              <a:rPr spc="-77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реализации</a:t>
            </a:r>
            <a:r>
              <a:rPr dirty="0">
                <a:solidFill>
                  <a:srgbClr val="9E7F5F"/>
                </a:solidFill>
              </a:rPr>
              <a:t>: </a:t>
            </a:r>
            <a:r>
              <a:rPr i="1" dirty="0">
                <a:solidFill>
                  <a:srgbClr val="9E7F5F"/>
                </a:solidFill>
              </a:rPr>
              <a:t>20</a:t>
            </a:r>
            <a:r>
              <a:rPr lang="ru-RU" i="1" dirty="0">
                <a:solidFill>
                  <a:srgbClr val="9E7F5F"/>
                </a:solidFill>
              </a:rPr>
              <a:t>22</a:t>
            </a:r>
            <a:r>
              <a:rPr i="1" dirty="0">
                <a:solidFill>
                  <a:srgbClr val="9E7F5F"/>
                </a:solidFill>
              </a:rPr>
              <a:t> </a:t>
            </a:r>
            <a:r>
              <a:rPr i="1" spc="0" dirty="0">
                <a:solidFill>
                  <a:srgbClr val="9E7F5F"/>
                </a:solidFill>
              </a:rPr>
              <a:t>–</a:t>
            </a:r>
            <a:r>
              <a:rPr i="1" spc="-196" dirty="0">
                <a:solidFill>
                  <a:srgbClr val="9E7F5F"/>
                </a:solidFill>
              </a:rPr>
              <a:t> </a:t>
            </a:r>
            <a:r>
              <a:rPr i="1" spc="-37" dirty="0">
                <a:solidFill>
                  <a:srgbClr val="9E7F5F"/>
                </a:solidFill>
              </a:rPr>
              <a:t>20</a:t>
            </a:r>
            <a:r>
              <a:rPr lang="ru-RU" i="1" spc="-37" dirty="0">
                <a:solidFill>
                  <a:srgbClr val="9E7F5F"/>
                </a:solidFill>
              </a:rPr>
              <a:t>28</a:t>
            </a:r>
            <a:endParaRPr i="1" spc="-37" dirty="0">
              <a:solidFill>
                <a:srgbClr val="9E7F5F"/>
              </a:solidFill>
            </a:endParaRPr>
          </a:p>
        </p:txBody>
      </p:sp>
      <p:sp>
        <p:nvSpPr>
          <p:cNvPr id="135" name="object 9"/>
          <p:cNvSpPr txBox="1"/>
          <p:nvPr/>
        </p:nvSpPr>
        <p:spPr>
          <a:xfrm>
            <a:off x="3949424" y="5174737"/>
            <a:ext cx="25527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50%</a:t>
            </a:r>
          </a:p>
        </p:txBody>
      </p:sp>
      <p:sp>
        <p:nvSpPr>
          <p:cNvPr id="141" name="object 75"/>
          <p:cNvSpPr txBox="1">
            <a:spLocks noGrp="1"/>
          </p:cNvSpPr>
          <p:nvPr>
            <p:ph type="sldNum" sz="quarter" idx="4294967295"/>
          </p:nvPr>
        </p:nvSpPr>
        <p:spPr>
          <a:xfrm>
            <a:off x="4508499" y="6598462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graphicFrame>
        <p:nvGraphicFramePr>
          <p:cNvPr id="142" name="Таблица"/>
          <p:cNvGraphicFramePr/>
          <p:nvPr>
            <p:extLst>
              <p:ext uri="{D42A27DB-BD31-4B8C-83A1-F6EECF244321}">
                <p14:modId xmlns:p14="http://schemas.microsoft.com/office/powerpoint/2010/main" val="2615894533"/>
              </p:ext>
            </p:extLst>
          </p:nvPr>
        </p:nvGraphicFramePr>
        <p:xfrm>
          <a:off x="399221" y="847744"/>
          <a:ext cx="8318057" cy="230693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198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8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187">
                  <a:extLst>
                    <a:ext uri="{9D8B030D-6E8A-4147-A177-3AD203B41FA5}">
                      <a16:colId xmlns:a16="http://schemas.microsoft.com/office/drawing/2014/main" val="2313510033"/>
                    </a:ext>
                  </a:extLst>
                </a:gridCol>
              </a:tblGrid>
              <a:tr h="253336"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2022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2023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r>
                        <a:rPr lang="en-US" sz="13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2028</a:t>
                      </a:r>
                      <a:endParaRPr sz="13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endParaRPr sz="1100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endParaRPr sz="1000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endParaRPr sz="1000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080" indent="0" algn="ctr">
                        <a:spcBef>
                          <a:spcPts val="100"/>
                        </a:spcBef>
                        <a:defRPr sz="1800" spc="0"/>
                      </a:pPr>
                      <a:endParaRPr sz="1100" spc="-6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066">
                <a:tc>
                  <a:txBody>
                    <a:bodyPr/>
                    <a:lstStyle/>
                    <a:p>
                      <a:pPr indent="0" algn="ctr">
                        <a:defRPr sz="1800" spc="0"/>
                      </a:pPr>
                      <a:endParaRPr sz="1100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A7A7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defRPr sz="1100" spc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 cap="flat" cmpd="sng" algn="ctr">
                      <a:solidFill>
                        <a:srgbClr val="535353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defRPr sz="1800" spc="0">
                          <a:sym typeface="Calibri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535353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R>
                    <a:lnT w="12700" cap="flat" cmpd="sng" algn="ctr">
                      <a:solidFill>
                        <a:srgbClr val="A7A7A7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A7A7A7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" name="Бюджетное финансирование"/>
          <p:cNvSpPr txBox="1"/>
          <p:nvPr/>
        </p:nvSpPr>
        <p:spPr>
          <a:xfrm>
            <a:off x="481588" y="2425306"/>
            <a:ext cx="4143752" cy="264554"/>
          </a:xfrm>
          <a:prstGeom prst="rect">
            <a:avLst/>
          </a:prstGeom>
          <a:solidFill>
            <a:srgbClr val="C4B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Бюджетное</a:t>
            </a:r>
            <a:r>
              <a:rPr dirty="0"/>
              <a:t> </a:t>
            </a:r>
            <a:r>
              <a:rPr dirty="0" err="1"/>
              <a:t>финансирование</a:t>
            </a:r>
            <a:endParaRPr dirty="0"/>
          </a:p>
        </p:txBody>
      </p:sp>
      <p:sp>
        <p:nvSpPr>
          <p:cNvPr id="144" name="Сертификация"/>
          <p:cNvSpPr txBox="1"/>
          <p:nvPr/>
        </p:nvSpPr>
        <p:spPr>
          <a:xfrm>
            <a:off x="2827020" y="1781378"/>
            <a:ext cx="1798320" cy="268402"/>
          </a:xfrm>
          <a:prstGeom prst="rect">
            <a:avLst/>
          </a:prstGeom>
          <a:solidFill>
            <a:srgbClr val="C4B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Сертификация</a:t>
            </a:r>
            <a:r>
              <a:rPr lang="en-US" dirty="0"/>
              <a:t> *</a:t>
            </a:r>
            <a:endParaRPr dirty="0"/>
          </a:p>
        </p:txBody>
      </p:sp>
      <p:sp>
        <p:nvSpPr>
          <p:cNvPr id="145" name="ОКР"/>
          <p:cNvSpPr txBox="1"/>
          <p:nvPr/>
        </p:nvSpPr>
        <p:spPr>
          <a:xfrm>
            <a:off x="495300" y="1110329"/>
            <a:ext cx="4107180" cy="246217"/>
          </a:xfrm>
          <a:prstGeom prst="rect">
            <a:avLst/>
          </a:prstGeom>
          <a:solidFill>
            <a:srgbClr val="C4B48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00" dirty="0"/>
              <a:t>НИОКР</a:t>
            </a:r>
          </a:p>
        </p:txBody>
      </p:sp>
      <p:sp>
        <p:nvSpPr>
          <p:cNvPr id="146" name="Продажи"/>
          <p:cNvSpPr txBox="1"/>
          <p:nvPr/>
        </p:nvSpPr>
        <p:spPr>
          <a:xfrm>
            <a:off x="4617720" y="2113128"/>
            <a:ext cx="3886200" cy="271932"/>
          </a:xfrm>
          <a:prstGeom prst="rect">
            <a:avLst/>
          </a:prstGeom>
          <a:solidFill>
            <a:srgbClr val="9378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Производство</a:t>
            </a:r>
            <a:r>
              <a:rPr dirty="0"/>
              <a:t> и </a:t>
            </a:r>
            <a:r>
              <a:rPr dirty="0" err="1"/>
              <a:t>Продажи</a:t>
            </a:r>
            <a:endParaRPr dirty="0"/>
          </a:p>
        </p:txBody>
      </p:sp>
      <p:sp>
        <p:nvSpPr>
          <p:cNvPr id="147" name="Производство"/>
          <p:cNvSpPr txBox="1"/>
          <p:nvPr/>
        </p:nvSpPr>
        <p:spPr>
          <a:xfrm>
            <a:off x="1569721" y="1429548"/>
            <a:ext cx="3040380" cy="262091"/>
          </a:xfrm>
          <a:prstGeom prst="rect">
            <a:avLst/>
          </a:prstGeom>
          <a:solidFill>
            <a:srgbClr val="9378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Подготовка</a:t>
            </a:r>
            <a:r>
              <a:rPr dirty="0"/>
              <a:t> к  </a:t>
            </a:r>
            <a:r>
              <a:rPr dirty="0" err="1"/>
              <a:t>производству</a:t>
            </a:r>
            <a:endParaRPr dirty="0"/>
          </a:p>
        </p:txBody>
      </p:sp>
      <p:sp>
        <p:nvSpPr>
          <p:cNvPr id="148" name="Внебюджетное финансирование"/>
          <p:cNvSpPr txBox="1"/>
          <p:nvPr/>
        </p:nvSpPr>
        <p:spPr>
          <a:xfrm>
            <a:off x="481587" y="2753212"/>
            <a:ext cx="4151374" cy="261606"/>
          </a:xfrm>
          <a:prstGeom prst="rect">
            <a:avLst/>
          </a:prstGeom>
          <a:solidFill>
            <a:srgbClr val="9378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Внебюджетное</a:t>
            </a:r>
            <a:r>
              <a:rPr dirty="0"/>
              <a:t> </a:t>
            </a:r>
            <a:r>
              <a:rPr dirty="0" err="1"/>
              <a:t>финансирование</a:t>
            </a:r>
            <a:endParaRPr dirty="0"/>
          </a:p>
        </p:txBody>
      </p:sp>
      <p:sp>
        <p:nvSpPr>
          <p:cNvPr id="149" name="Линия"/>
          <p:cNvSpPr/>
          <p:nvPr/>
        </p:nvSpPr>
        <p:spPr>
          <a:xfrm flipV="1">
            <a:off x="4626127" y="2245293"/>
            <a:ext cx="2" cy="969570"/>
          </a:xfrm>
          <a:prstGeom prst="line">
            <a:avLst/>
          </a:prstGeom>
          <a:ln>
            <a:solidFill>
              <a:srgbClr val="BE4B48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0" name="object 4"/>
          <p:cNvSpPr txBox="1"/>
          <p:nvPr/>
        </p:nvSpPr>
        <p:spPr>
          <a:xfrm>
            <a:off x="4642891" y="3159839"/>
            <a:ext cx="2765099" cy="15388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000" b="1" spc="-4">
                <a:solidFill>
                  <a:srgbClr val="3A291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Дата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начала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продаж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-ое </a:t>
            </a:r>
            <a:r>
              <a:rPr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полугодие</a:t>
            </a:r>
            <a:r>
              <a:rPr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1" name="Целевые показатели (индикаторы) эффективности реализации комплексного проекта…"/>
          <p:cNvSpPr txBox="1"/>
          <p:nvPr/>
        </p:nvSpPr>
        <p:spPr>
          <a:xfrm>
            <a:off x="262665" y="3438987"/>
            <a:ext cx="8755520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631190" indent="104139">
              <a:defRPr sz="1400" b="1" spc="-6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Целевые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показатели</a:t>
            </a:r>
            <a:r>
              <a:rPr dirty="0">
                <a:solidFill>
                  <a:srgbClr val="9E7F5F"/>
                </a:solidFill>
              </a:rPr>
              <a:t> (</a:t>
            </a:r>
            <a:r>
              <a:rPr dirty="0" err="1">
                <a:solidFill>
                  <a:srgbClr val="9E7F5F"/>
                </a:solidFill>
              </a:rPr>
              <a:t>индикаторы</a:t>
            </a:r>
            <a:r>
              <a:rPr dirty="0">
                <a:solidFill>
                  <a:srgbClr val="9E7F5F"/>
                </a:solidFill>
              </a:rPr>
              <a:t>) </a:t>
            </a:r>
            <a:r>
              <a:rPr dirty="0" err="1">
                <a:solidFill>
                  <a:srgbClr val="9E7F5F"/>
                </a:solidFill>
              </a:rPr>
              <a:t>эффективности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реализации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комплексного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проекта</a:t>
            </a:r>
            <a:r>
              <a:rPr dirty="0">
                <a:solidFill>
                  <a:srgbClr val="9E7F5F"/>
                </a:solidFill>
              </a:rPr>
              <a:t> </a:t>
            </a:r>
          </a:p>
          <a:p>
            <a:pPr marR="631190" indent="104139">
              <a:defRPr sz="1300" spc="-5"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rgbClr val="9E7F5F"/>
                </a:solidFill>
              </a:rPr>
              <a:t>нарастающим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spc="0" dirty="0" err="1">
                <a:solidFill>
                  <a:srgbClr val="9E7F5F"/>
                </a:solidFill>
              </a:rPr>
              <a:t>итогом</a:t>
            </a:r>
            <a:r>
              <a:rPr spc="0" dirty="0">
                <a:solidFill>
                  <a:srgbClr val="9E7F5F"/>
                </a:solidFill>
              </a:rPr>
              <a:t> </a:t>
            </a:r>
            <a:r>
              <a:rPr spc="0" dirty="0" err="1">
                <a:solidFill>
                  <a:srgbClr val="9E7F5F"/>
                </a:solidFill>
              </a:rPr>
              <a:t>на</a:t>
            </a:r>
            <a:r>
              <a:rPr spc="0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дату</a:t>
            </a:r>
            <a:r>
              <a:rPr dirty="0">
                <a:solidFill>
                  <a:srgbClr val="9E7F5F"/>
                </a:solidFill>
              </a:rPr>
              <a:t>  </a:t>
            </a:r>
            <a:r>
              <a:rPr spc="0" dirty="0" err="1">
                <a:solidFill>
                  <a:srgbClr val="9E7F5F"/>
                </a:solidFill>
              </a:rPr>
              <a:t>окончания</a:t>
            </a:r>
            <a:r>
              <a:rPr spc="0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реализации</a:t>
            </a:r>
            <a:r>
              <a:rPr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комплексного</a:t>
            </a:r>
            <a:r>
              <a:rPr spc="-94" dirty="0">
                <a:solidFill>
                  <a:srgbClr val="9E7F5F"/>
                </a:solidFill>
              </a:rPr>
              <a:t> </a:t>
            </a:r>
            <a:r>
              <a:rPr dirty="0" err="1">
                <a:solidFill>
                  <a:srgbClr val="9E7F5F"/>
                </a:solidFill>
              </a:rPr>
              <a:t>проекта</a:t>
            </a:r>
            <a:endParaRPr dirty="0">
              <a:solidFill>
                <a:srgbClr val="9E7F5F"/>
              </a:solidFill>
            </a:endParaRPr>
          </a:p>
        </p:txBody>
      </p:sp>
      <p:sp>
        <p:nvSpPr>
          <p:cNvPr id="153" name="Объем производства и реализации импортозамещающей или инновационной продукции, которая будет создана в ходе реализации  комплексного проекта (с НДС, накопленным итогом)"/>
          <p:cNvSpPr txBox="1"/>
          <p:nvPr/>
        </p:nvSpPr>
        <p:spPr>
          <a:xfrm>
            <a:off x="224295" y="4559944"/>
            <a:ext cx="4559860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5080">
              <a:spcBef>
                <a:spcPts val="400"/>
              </a:spcBef>
              <a:tabLst>
                <a:tab pos="2159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Объем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производства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импортозамещающей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или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инновационной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продукции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которая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будет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ходе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НДС,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накопленным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-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итогом</a:t>
            </a:r>
            <a:r>
              <a:rPr sz="1000" spc="-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54" name="XXXXXX тыс. руб. / XXX ед."/>
          <p:cNvSpPr txBox="1"/>
          <p:nvPr/>
        </p:nvSpPr>
        <p:spPr>
          <a:xfrm>
            <a:off x="325317" y="4148945"/>
            <a:ext cx="2587884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244 267 тыс. руб. / 13 570 ед.</a:t>
            </a:r>
          </a:p>
        </p:txBody>
      </p:sp>
      <p:sp>
        <p:nvSpPr>
          <p:cNvPr id="155" name="Количество вновь создаваемых и модернизируемых высокотехнологичных рабочих мест в рамках реализации комплексного проекта (накопленным итогом)"/>
          <p:cNvSpPr txBox="1"/>
          <p:nvPr/>
        </p:nvSpPr>
        <p:spPr>
          <a:xfrm>
            <a:off x="332937" y="5563524"/>
            <a:ext cx="4254989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tabLst>
                <a:tab pos="215900" algn="l"/>
              </a:tabLst>
              <a:defRPr sz="1100" spc="-4">
                <a:latin typeface="Arial"/>
                <a:ea typeface="Arial"/>
                <a:cs typeface="Arial"/>
                <a:sym typeface="Arial"/>
              </a:defRPr>
            </a:pP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Количество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вновь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создаваемых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модернизируемых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высокотехнологичных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рабочих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мест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рамках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sz="1000" spc="-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накопленным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итогом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56" name="XXX ед."/>
          <p:cNvSpPr txBox="1"/>
          <p:nvPr/>
        </p:nvSpPr>
        <p:spPr>
          <a:xfrm>
            <a:off x="456816" y="5181809"/>
            <a:ext cx="604200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 ед.</a:t>
            </a:r>
          </a:p>
        </p:txBody>
      </p:sp>
      <p:sp>
        <p:nvSpPr>
          <p:cNvPr id="157" name="Количество полученных патентов и (или) секретов производства (ноу-хау), (накопленным итогом)"/>
          <p:cNvSpPr txBox="1"/>
          <p:nvPr/>
        </p:nvSpPr>
        <p:spPr>
          <a:xfrm>
            <a:off x="4847677" y="4529464"/>
            <a:ext cx="3743879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tabLst>
                <a:tab pos="215900" algn="l"/>
              </a:tabLst>
              <a:defRPr sz="1100" spc="-4">
                <a:latin typeface="Arial"/>
                <a:ea typeface="Arial"/>
                <a:cs typeface="Arial"/>
                <a:sym typeface="Arial"/>
              </a:defRPr>
            </a:pP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Количество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полученных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патентов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или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секретов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производства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ноу-хау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sz="1000" spc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накопленным</a:t>
            </a:r>
            <a:r>
              <a:rPr sz="1000" spc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итогом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58" name="X ед."/>
          <p:cNvSpPr txBox="1"/>
          <p:nvPr/>
        </p:nvSpPr>
        <p:spPr>
          <a:xfrm>
            <a:off x="4893507" y="4194665"/>
            <a:ext cx="505584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ед.</a:t>
            </a:r>
          </a:p>
        </p:txBody>
      </p:sp>
      <p:sp>
        <p:nvSpPr>
          <p:cNvPr id="159" name="Объем экспорта продукции, которая будет создана в ходе реализации комплексного проекта (накопленным итогом)"/>
          <p:cNvSpPr txBox="1"/>
          <p:nvPr/>
        </p:nvSpPr>
        <p:spPr>
          <a:xfrm>
            <a:off x="4890829" y="5646913"/>
            <a:ext cx="3963995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600"/>
              </a:spcBef>
              <a:tabLst>
                <a:tab pos="215900" algn="l"/>
              </a:tabLst>
              <a:defRPr sz="11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Объем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экспорта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продукции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которая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будет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ходе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реализации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комплексного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проекта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накопленным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итогом</a:t>
            </a:r>
            <a:r>
              <a:rPr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60" name="XХХ тыс.  долл. США, Z ед."/>
          <p:cNvSpPr txBox="1"/>
          <p:nvPr/>
        </p:nvSpPr>
        <p:spPr>
          <a:xfrm>
            <a:off x="4885887" y="5237969"/>
            <a:ext cx="2565378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spc="-6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 тыс. долл. США / 3 534 ед.</a:t>
            </a:r>
          </a:p>
        </p:txBody>
      </p:sp>
      <p:sp>
        <p:nvSpPr>
          <p:cNvPr id="4" name="Технический облик продукта (ов)">
            <a:extLst>
              <a:ext uri="{FF2B5EF4-FFF2-40B4-BE49-F238E27FC236}">
                <a16:creationId xmlns:a16="http://schemas.microsoft.com/office/drawing/2014/main" id="{3C4E72BE-0B0E-C9B4-2CDF-777EF22ED9A6}"/>
              </a:ext>
            </a:extLst>
          </p:cNvPr>
          <p:cNvSpPr txBox="1"/>
          <p:nvPr/>
        </p:nvSpPr>
        <p:spPr>
          <a:xfrm>
            <a:off x="190004" y="27511"/>
            <a:ext cx="893227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57382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1200" dirty="0"/>
              <a:t>ПЛАН-ГРАФИК РЕАЛИЗАЦИИ, </a:t>
            </a:r>
            <a:br>
              <a:rPr lang="ru-RU" sz="1200" dirty="0"/>
            </a:br>
            <a:r>
              <a:rPr lang="ru-RU" sz="1200" dirty="0"/>
              <a:t>ФИНАНСОВЫЙ ПЛАН, ПОКАЗАТЕЛИ </a:t>
            </a:r>
            <a:endParaRPr lang="ru-RU" sz="1200" dirty="0">
              <a:highlight>
                <a:srgbClr val="FFFF00"/>
              </a:highlight>
            </a:endParaRPr>
          </a:p>
        </p:txBody>
      </p:sp>
      <p:sp>
        <p:nvSpPr>
          <p:cNvPr id="5" name="Линия">
            <a:extLst>
              <a:ext uri="{FF2B5EF4-FFF2-40B4-BE49-F238E27FC236}">
                <a16:creationId xmlns:a16="http://schemas.microsoft.com/office/drawing/2014/main" id="{499BDCAA-C8F6-C0EE-94EB-A7C1D83D400E}"/>
              </a:ext>
            </a:extLst>
          </p:cNvPr>
          <p:cNvSpPr/>
          <p:nvPr/>
        </p:nvSpPr>
        <p:spPr>
          <a:xfrm>
            <a:off x="-7722" y="538571"/>
            <a:ext cx="4401378" cy="2"/>
          </a:xfrm>
          <a:prstGeom prst="line">
            <a:avLst/>
          </a:prstGeom>
          <a:ln w="63500">
            <a:solidFill>
              <a:srgbClr val="C7B98B">
                <a:alpha val="31266"/>
              </a:srgbClr>
            </a:solidFill>
          </a:ln>
        </p:spPr>
        <p:txBody>
          <a:bodyPr lIns="45718" tIns="45718" rIns="45718" bIns="45718"/>
          <a:lstStyle/>
          <a:p>
            <a:endParaRPr>
              <a:solidFill>
                <a:srgbClr val="9E7F5F"/>
              </a:solidFill>
            </a:endParaRPr>
          </a:p>
        </p:txBody>
      </p:sp>
      <p:sp>
        <p:nvSpPr>
          <p:cNvPr id="35" name="X ед."/>
          <p:cNvSpPr txBox="1"/>
          <p:nvPr/>
        </p:nvSpPr>
        <p:spPr>
          <a:xfrm>
            <a:off x="3697167" y="4202285"/>
            <a:ext cx="384525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R="5080">
              <a:spcBef>
                <a:spcPts val="600"/>
              </a:spcBef>
              <a:tabLst>
                <a:tab pos="215900" algn="l"/>
              </a:tabLst>
              <a:defRPr sz="1400" b="1" spc="-6">
                <a:latin typeface="Arial"/>
                <a:ea typeface="Arial"/>
                <a:cs typeface="Arial"/>
                <a:sym typeface="Arial"/>
              </a:defRPr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50 %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685</Words>
  <Application>Microsoft Office PowerPoint</Application>
  <PresentationFormat>Экран (4:3)</PresentationFormat>
  <Paragraphs>97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Комплексный проект «Разработка и освоение серийного производства чип-резисторов, соответствующих требованиям стандарта AEC-Q200, экологических директив по ограничению содержания вредных веществ, обладающих стойкостью к статическому разряду и импульсным нагрузкам», шифр «Чип-ЭР»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Указать название  комплексного проекта</dc:title>
  <dc:creator>Шеина Елизавета Павловна</dc:creator>
  <cp:lastModifiedBy>USER</cp:lastModifiedBy>
  <cp:revision>106</cp:revision>
  <dcterms:modified xsi:type="dcterms:W3CDTF">2024-01-22T13:49:19Z</dcterms:modified>
</cp:coreProperties>
</file>